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1" r:id="rId3"/>
    <p:sldId id="257" r:id="rId4"/>
    <p:sldId id="260" r:id="rId5"/>
    <p:sldId id="258" r:id="rId6"/>
    <p:sldId id="264" r:id="rId7"/>
    <p:sldId id="262" r:id="rId8"/>
    <p:sldId id="271" r:id="rId9"/>
    <p:sldId id="275" r:id="rId10"/>
    <p:sldId id="272" r:id="rId11"/>
    <p:sldId id="281" r:id="rId12"/>
    <p:sldId id="273" r:id="rId13"/>
    <p:sldId id="276" r:id="rId14"/>
    <p:sldId id="277" r:id="rId15"/>
    <p:sldId id="274" r:id="rId16"/>
    <p:sldId id="265" r:id="rId17"/>
    <p:sldId id="267" r:id="rId18"/>
    <p:sldId id="269" r:id="rId19"/>
    <p:sldId id="270" r:id="rId20"/>
    <p:sldId id="268" r:id="rId21"/>
    <p:sldId id="280" r:id="rId22"/>
    <p:sldId id="279" r:id="rId23"/>
    <p:sldId id="278" r:id="rId24"/>
    <p:sldId id="266" r:id="rId25"/>
    <p:sldId id="263" r:id="rId26"/>
    <p:sldId id="25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4369" autoAdjust="0"/>
  </p:normalViewPr>
  <p:slideViewPr>
    <p:cSldViewPr>
      <p:cViewPr varScale="1">
        <p:scale>
          <a:sx n="62" d="100"/>
          <a:sy n="62" d="100"/>
        </p:scale>
        <p:origin x="-160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ADA497-1C33-4207-BAEF-5BE6114F933F}" type="datetimeFigureOut">
              <a:rPr lang="en-US" smtClean="0"/>
              <a:t>9/6/2014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EA964A-1D01-413B-B2F9-A689527C1872}" type="slidenum">
              <a:rPr lang="en-US" smtClean="0"/>
              <a:t>‹#›</a:t>
            </a:fld>
            <a:endParaRPr lang="en-US"/>
          </a:p>
        </p:txBody>
      </p:sp>
    </p:spTree>
    <p:extLst>
      <p:ext uri="{BB962C8B-B14F-4D97-AF65-F5344CB8AC3E}">
        <p14:creationId xmlns:p14="http://schemas.microsoft.com/office/powerpoint/2010/main" val="40120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Food_chain"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en.wikipedia.org/wiki/Cuisine_of_the_United_States" TargetMode="External"/><Relationship Id="rId4" Type="http://schemas.openxmlformats.org/officeDocument/2006/relationships/hyperlink" Target="http://en.wikipedia.org/wiki/Organic_foo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 to the National Heart, Lung, and Blood Institute (NHLBI), overweight and obese individuals are those possessing excess body fat. While overweight patients have a Body Mass Index (BMI) ranging between 25.0 and 29.9, obese individuals have Body Mass Indices exceeding 30.0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excess in body fat has been associated with negative health consequences, including increased morbidity, mortality, cardiovascular disease, hypertension, and cancer, among others, and has been known to significantly increase risk factors for these chronic diseases [1]. Today, the National Center for Health Statistics (NCHS) estimates that over 30% of adults in the US are obese and over 60% overweight [1]. Statistics indicate that levels of obesity and overweight are increasing for all ethnic groups and ages, with increases in overweight and obesity in children paralleling trends for adults [1]. Indeed, this national health concern is becoming an increasingly prevalent international crisis, as many countries in the rest of the world, especially developing countries, are experiencing high rates of increasing overweight and obesity [2].</a:t>
            </a:r>
          </a:p>
          <a:p>
            <a:endParaRPr lang="en-US" dirty="0"/>
          </a:p>
        </p:txBody>
      </p:sp>
      <p:sp>
        <p:nvSpPr>
          <p:cNvPr id="4" name="Slide Number Placeholder 3"/>
          <p:cNvSpPr>
            <a:spLocks noGrp="1"/>
          </p:cNvSpPr>
          <p:nvPr>
            <p:ph type="sldNum" sz="quarter" idx="10"/>
          </p:nvPr>
        </p:nvSpPr>
        <p:spPr/>
        <p:txBody>
          <a:bodyPr/>
          <a:lstStyle/>
          <a:p>
            <a:fld id="{06EA964A-1D01-413B-B2F9-A689527C1872}" type="slidenum">
              <a:rPr lang="en-US" smtClean="0"/>
              <a:t>4</a:t>
            </a:fld>
            <a:endParaRPr lang="en-US"/>
          </a:p>
        </p:txBody>
      </p:sp>
    </p:spTree>
    <p:extLst>
      <p:ext uri="{BB962C8B-B14F-4D97-AF65-F5344CB8AC3E}">
        <p14:creationId xmlns:p14="http://schemas.microsoft.com/office/powerpoint/2010/main" val="11895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r>
              <a:rPr lang="en-US" dirty="0" smtClean="0"/>
              <a:t>Omnivore’s dilemma:</a:t>
            </a:r>
          </a:p>
          <a:p>
            <a:r>
              <a:rPr lang="en-US" sz="1200" b="0" i="0" kern="1200" dirty="0" err="1" smtClean="0">
                <a:solidFill>
                  <a:schemeClr val="tx1"/>
                </a:solidFill>
                <a:effectLst/>
                <a:latin typeface="+mn-lt"/>
                <a:ea typeface="+mn-ea"/>
                <a:cs typeface="+mn-cs"/>
              </a:rPr>
              <a:t>Pollan</a:t>
            </a:r>
            <a:r>
              <a:rPr lang="en-US" sz="1200" b="0" i="0" kern="1200" dirty="0" smtClean="0">
                <a:solidFill>
                  <a:schemeClr val="tx1"/>
                </a:solidFill>
                <a:effectLst/>
                <a:latin typeface="+mn-lt"/>
                <a:ea typeface="+mn-ea"/>
                <a:cs typeface="+mn-cs"/>
              </a:rPr>
              <a:t> follows each of the </a:t>
            </a:r>
            <a:r>
              <a:rPr lang="en-US" sz="1200" b="0" i="0" u="none" strike="noStrike" kern="1200" dirty="0" smtClean="0">
                <a:solidFill>
                  <a:schemeClr val="tx1"/>
                </a:solidFill>
                <a:effectLst/>
                <a:latin typeface="+mn-lt"/>
                <a:ea typeface="+mn-ea"/>
                <a:cs typeface="+mn-cs"/>
                <a:hlinkClick r:id="rId3" tooltip="Food chain"/>
              </a:rPr>
              <a:t>food chains</a:t>
            </a:r>
            <a:r>
              <a:rPr lang="en-US" sz="1200" b="0" i="0" kern="1200" dirty="0" smtClean="0">
                <a:solidFill>
                  <a:schemeClr val="tx1"/>
                </a:solidFill>
                <a:effectLst/>
                <a:latin typeface="+mn-lt"/>
                <a:ea typeface="+mn-ea"/>
                <a:cs typeface="+mn-cs"/>
              </a:rPr>
              <a:t> that sustain us; industrial food, </a:t>
            </a:r>
            <a:r>
              <a:rPr lang="en-US" sz="1200" b="0" i="0" u="none" strike="noStrike" kern="1200" dirty="0" smtClean="0">
                <a:solidFill>
                  <a:schemeClr val="tx1"/>
                </a:solidFill>
                <a:effectLst/>
                <a:latin typeface="+mn-lt"/>
                <a:ea typeface="+mn-ea"/>
                <a:cs typeface="+mn-cs"/>
                <a:hlinkClick r:id="rId4" tooltip="Organic food"/>
              </a:rPr>
              <a:t>organic food</a:t>
            </a:r>
            <a:r>
              <a:rPr lang="en-US" sz="1200" b="0" i="0" kern="1200" dirty="0" smtClean="0">
                <a:solidFill>
                  <a:schemeClr val="tx1"/>
                </a:solidFill>
                <a:effectLst/>
                <a:latin typeface="+mn-lt"/>
                <a:ea typeface="+mn-ea"/>
                <a:cs typeface="+mn-cs"/>
              </a:rPr>
              <a:t>, and food we forage ourselves; from the source to a final meal, and in the process writes a critique of </a:t>
            </a:r>
            <a:r>
              <a:rPr lang="en-US" sz="1200" b="0" i="0" kern="1200" dirty="0" err="1" smtClean="0">
                <a:solidFill>
                  <a:schemeClr val="tx1"/>
                </a:solidFill>
                <a:effectLst/>
                <a:latin typeface="+mn-lt"/>
                <a:ea typeface="+mn-ea"/>
                <a:cs typeface="+mn-cs"/>
              </a:rPr>
              <a:t>the</a:t>
            </a:r>
            <a:r>
              <a:rPr lang="en-US" sz="1200" b="0" i="0" u="none" strike="noStrike" kern="1200" dirty="0" err="1" smtClean="0">
                <a:solidFill>
                  <a:schemeClr val="tx1"/>
                </a:solidFill>
                <a:effectLst/>
                <a:latin typeface="+mn-lt"/>
                <a:ea typeface="+mn-ea"/>
                <a:cs typeface="+mn-cs"/>
                <a:hlinkClick r:id="rId5" tooltip="Cuisine of the United States"/>
              </a:rPr>
              <a:t>American</a:t>
            </a:r>
            <a:r>
              <a:rPr lang="en-US" sz="1200" b="0" i="0" u="none" strike="noStrike" kern="1200" dirty="0" smtClean="0">
                <a:solidFill>
                  <a:schemeClr val="tx1"/>
                </a:solidFill>
                <a:effectLst/>
                <a:latin typeface="+mn-lt"/>
                <a:ea typeface="+mn-ea"/>
                <a:cs typeface="+mn-cs"/>
                <a:hlinkClick r:id="rId5" tooltip="Cuisine of the United States"/>
              </a:rPr>
              <a:t> way of eating</a:t>
            </a:r>
            <a:r>
              <a:rPr lang="en-US" sz="1200" b="0" i="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06EA964A-1D01-413B-B2F9-A689527C1872}" type="slidenum">
              <a:rPr lang="en-US" smtClean="0"/>
              <a:t>5</a:t>
            </a:fld>
            <a:endParaRPr lang="en-US"/>
          </a:p>
        </p:txBody>
      </p:sp>
    </p:spTree>
    <p:extLst>
      <p:ext uri="{BB962C8B-B14F-4D97-AF65-F5344CB8AC3E}">
        <p14:creationId xmlns:p14="http://schemas.microsoft.com/office/powerpoint/2010/main" val="2836225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“Area </a:t>
            </a:r>
            <a:r>
              <a:rPr lang="en-US" sz="1200" b="1" i="0" u="none" strike="noStrike" kern="1200" baseline="0" dirty="0" smtClean="0">
                <a:solidFill>
                  <a:schemeClr val="tx1"/>
                </a:solidFill>
                <a:latin typeface="+mn-lt"/>
                <a:ea typeface="+mn-ea"/>
                <a:cs typeface="+mn-cs"/>
              </a:rPr>
              <a:t>(in the United States) with limited access to affordable and nutritious food, particularly such an area composed of predominantly lower income neighborhoods and communities</a:t>
            </a:r>
            <a:r>
              <a:rPr lang="en-US" sz="1200" b="0" i="0" u="none" strike="noStrike" kern="1200" baseline="0" dirty="0" smtClean="0">
                <a:solidFill>
                  <a:schemeClr val="tx1"/>
                </a:solidFill>
                <a:latin typeface="+mn-lt"/>
                <a:ea typeface="+mn-ea"/>
                <a:cs typeface="+mn-cs"/>
              </a:rPr>
              <a:t>”</a:t>
            </a:r>
          </a:p>
          <a:p>
            <a:r>
              <a:rPr lang="en-US" sz="1200" b="1" i="0" u="none" strike="noStrike" kern="1200" baseline="0" dirty="0" smtClean="0">
                <a:solidFill>
                  <a:schemeClr val="tx1"/>
                </a:solidFill>
                <a:latin typeface="+mn-lt"/>
                <a:ea typeface="+mn-ea"/>
                <a:cs typeface="+mn-cs"/>
              </a:rPr>
              <a:t>--2008 Farm Bill (Title VI, Sec. 7527)</a:t>
            </a:r>
            <a:endParaRPr lang="en-US" dirty="0"/>
          </a:p>
        </p:txBody>
      </p:sp>
      <p:sp>
        <p:nvSpPr>
          <p:cNvPr id="4" name="Slide Number Placeholder 3"/>
          <p:cNvSpPr>
            <a:spLocks noGrp="1"/>
          </p:cNvSpPr>
          <p:nvPr>
            <p:ph type="sldNum" sz="quarter" idx="10"/>
          </p:nvPr>
        </p:nvSpPr>
        <p:spPr/>
        <p:txBody>
          <a:bodyPr/>
          <a:lstStyle/>
          <a:p>
            <a:fld id="{06EA964A-1D01-413B-B2F9-A689527C1872}" type="slidenum">
              <a:rPr lang="en-US" smtClean="0"/>
              <a:t>8</a:t>
            </a:fld>
            <a:endParaRPr lang="en-US"/>
          </a:p>
        </p:txBody>
      </p:sp>
    </p:spTree>
    <p:extLst>
      <p:ext uri="{BB962C8B-B14F-4D97-AF65-F5344CB8AC3E}">
        <p14:creationId xmlns:p14="http://schemas.microsoft.com/office/powerpoint/2010/main" val="108219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Taken from Kelly Brownell lecture for PSYC</a:t>
            </a:r>
            <a:r>
              <a:rPr lang="en-US" baseline="0" dirty="0" smtClean="0"/>
              <a:t> 123 </a:t>
            </a:r>
            <a:r>
              <a:rPr lang="en-US" dirty="0" smtClean="0"/>
              <a:t>at Yale University, Spring 2013</a:t>
            </a:r>
          </a:p>
          <a:p>
            <a:endParaRPr lang="en-US" dirty="0"/>
          </a:p>
        </p:txBody>
      </p:sp>
      <p:sp>
        <p:nvSpPr>
          <p:cNvPr id="4" name="Slide Number Placeholder 3"/>
          <p:cNvSpPr>
            <a:spLocks noGrp="1"/>
          </p:cNvSpPr>
          <p:nvPr>
            <p:ph type="sldNum" sz="quarter" idx="10"/>
          </p:nvPr>
        </p:nvSpPr>
        <p:spPr/>
        <p:txBody>
          <a:bodyPr/>
          <a:lstStyle/>
          <a:p>
            <a:fld id="{06EA964A-1D01-413B-B2F9-A689527C1872}" type="slidenum">
              <a:rPr lang="en-US" smtClean="0"/>
              <a:t>9</a:t>
            </a:fld>
            <a:endParaRPr lang="en-US"/>
          </a:p>
        </p:txBody>
      </p:sp>
    </p:spTree>
    <p:extLst>
      <p:ext uri="{BB962C8B-B14F-4D97-AF65-F5344CB8AC3E}">
        <p14:creationId xmlns:p14="http://schemas.microsoft.com/office/powerpoint/2010/main" val="1186390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Images taken from Kelly Brownell lecture for PSYC</a:t>
            </a:r>
            <a:r>
              <a:rPr lang="en-US" baseline="0" dirty="0" smtClean="0"/>
              <a:t> 123 </a:t>
            </a:r>
            <a:r>
              <a:rPr lang="en-US" dirty="0" smtClean="0"/>
              <a:t>at Yale University, Spring 2013</a:t>
            </a:r>
          </a:p>
          <a:p>
            <a:endParaRPr lang="en-US" dirty="0" smtClean="0"/>
          </a:p>
          <a:p>
            <a:r>
              <a:rPr lang="en-US" dirty="0" smtClean="0"/>
              <a:t>Issue misrepresentation:</a:t>
            </a:r>
          </a:p>
          <a:p>
            <a:r>
              <a:rPr lang="en-US" dirty="0" smtClean="0"/>
              <a:t> For example: Pizza company using</a:t>
            </a:r>
            <a:r>
              <a:rPr lang="en-US" baseline="0" dirty="0" smtClean="0"/>
              <a:t> CRM for breast cancer</a:t>
            </a:r>
          </a:p>
          <a:p>
            <a:r>
              <a:rPr lang="en-US" baseline="0" dirty="0" smtClean="0"/>
              <a:t>	Women’s deaths</a:t>
            </a:r>
          </a:p>
          <a:p>
            <a:r>
              <a:rPr lang="en-US" baseline="0" dirty="0" smtClean="0"/>
              <a:t>		1 in 31 due to breast cancer</a:t>
            </a:r>
          </a:p>
          <a:p>
            <a:r>
              <a:rPr lang="en-US" baseline="0" dirty="0" smtClean="0"/>
              <a:t>		1 in 3 due to heart disease</a:t>
            </a:r>
            <a:endParaRPr lang="en-US" dirty="0"/>
          </a:p>
        </p:txBody>
      </p:sp>
      <p:sp>
        <p:nvSpPr>
          <p:cNvPr id="4" name="Slide Number Placeholder 3"/>
          <p:cNvSpPr>
            <a:spLocks noGrp="1"/>
          </p:cNvSpPr>
          <p:nvPr>
            <p:ph type="sldNum" sz="quarter" idx="10"/>
          </p:nvPr>
        </p:nvSpPr>
        <p:spPr/>
        <p:txBody>
          <a:bodyPr/>
          <a:lstStyle/>
          <a:p>
            <a:fld id="{06EA964A-1D01-413B-B2F9-A689527C1872}" type="slidenum">
              <a:rPr lang="en-US" smtClean="0"/>
              <a:t>10</a:t>
            </a:fld>
            <a:endParaRPr lang="en-US"/>
          </a:p>
        </p:txBody>
      </p:sp>
    </p:spTree>
    <p:extLst>
      <p:ext uri="{BB962C8B-B14F-4D97-AF65-F5344CB8AC3E}">
        <p14:creationId xmlns:p14="http://schemas.microsoft.com/office/powerpoint/2010/main" val="702447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Taken from Kelly Brownell lecture for PSYC</a:t>
            </a:r>
            <a:r>
              <a:rPr lang="en-US" baseline="0" dirty="0" smtClean="0"/>
              <a:t> 123 </a:t>
            </a:r>
            <a:r>
              <a:rPr lang="en-US" dirty="0" smtClean="0"/>
              <a:t>at Yale University, Spring 2013</a:t>
            </a:r>
          </a:p>
          <a:p>
            <a:endParaRPr lang="en-US" dirty="0"/>
          </a:p>
        </p:txBody>
      </p:sp>
      <p:sp>
        <p:nvSpPr>
          <p:cNvPr id="4" name="Slide Number Placeholder 3"/>
          <p:cNvSpPr>
            <a:spLocks noGrp="1"/>
          </p:cNvSpPr>
          <p:nvPr>
            <p:ph type="sldNum" sz="quarter" idx="10"/>
          </p:nvPr>
        </p:nvSpPr>
        <p:spPr/>
        <p:txBody>
          <a:bodyPr/>
          <a:lstStyle/>
          <a:p>
            <a:fld id="{06EA964A-1D01-413B-B2F9-A689527C1872}" type="slidenum">
              <a:rPr lang="en-US" smtClean="0"/>
              <a:t>11</a:t>
            </a:fld>
            <a:endParaRPr lang="en-US"/>
          </a:p>
        </p:txBody>
      </p:sp>
    </p:spTree>
    <p:extLst>
      <p:ext uri="{BB962C8B-B14F-4D97-AF65-F5344CB8AC3E}">
        <p14:creationId xmlns:p14="http://schemas.microsoft.com/office/powerpoint/2010/main" val="2185298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Kelly Brownell lecture for PSYC</a:t>
            </a:r>
            <a:r>
              <a:rPr lang="en-US" baseline="0" dirty="0" smtClean="0"/>
              <a:t> 123 </a:t>
            </a:r>
            <a:r>
              <a:rPr lang="en-US" dirty="0" smtClean="0"/>
              <a:t>at Yale University, Spring 2013</a:t>
            </a:r>
            <a:endParaRPr lang="en-US" dirty="0"/>
          </a:p>
        </p:txBody>
      </p:sp>
      <p:sp>
        <p:nvSpPr>
          <p:cNvPr id="4" name="Slide Number Placeholder 3"/>
          <p:cNvSpPr>
            <a:spLocks noGrp="1"/>
          </p:cNvSpPr>
          <p:nvPr>
            <p:ph type="sldNum" sz="quarter" idx="10"/>
          </p:nvPr>
        </p:nvSpPr>
        <p:spPr/>
        <p:txBody>
          <a:bodyPr/>
          <a:lstStyle/>
          <a:p>
            <a:fld id="{06EA964A-1D01-413B-B2F9-A689527C1872}" type="slidenum">
              <a:rPr lang="en-US" smtClean="0"/>
              <a:t>13</a:t>
            </a:fld>
            <a:endParaRPr lang="en-US"/>
          </a:p>
        </p:txBody>
      </p:sp>
    </p:spTree>
    <p:extLst>
      <p:ext uri="{BB962C8B-B14F-4D97-AF65-F5344CB8AC3E}">
        <p14:creationId xmlns:p14="http://schemas.microsoft.com/office/powerpoint/2010/main" val="3155691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Taken from Kelly Brownell lecture for PSYC</a:t>
            </a:r>
            <a:r>
              <a:rPr lang="en-US" baseline="0" dirty="0" smtClean="0"/>
              <a:t> 123 </a:t>
            </a:r>
            <a:r>
              <a:rPr lang="en-US" dirty="0" smtClean="0"/>
              <a:t>at Yale University, Spring 2013</a:t>
            </a:r>
          </a:p>
          <a:p>
            <a:endParaRPr lang="en-US" dirty="0"/>
          </a:p>
        </p:txBody>
      </p:sp>
      <p:sp>
        <p:nvSpPr>
          <p:cNvPr id="4" name="Slide Number Placeholder 3"/>
          <p:cNvSpPr>
            <a:spLocks noGrp="1"/>
          </p:cNvSpPr>
          <p:nvPr>
            <p:ph type="sldNum" sz="quarter" idx="10"/>
          </p:nvPr>
        </p:nvSpPr>
        <p:spPr/>
        <p:txBody>
          <a:bodyPr/>
          <a:lstStyle/>
          <a:p>
            <a:fld id="{06EA964A-1D01-413B-B2F9-A689527C1872}" type="slidenum">
              <a:rPr lang="en-US" smtClean="0"/>
              <a:t>14</a:t>
            </a:fld>
            <a:endParaRPr lang="en-US"/>
          </a:p>
        </p:txBody>
      </p:sp>
    </p:spTree>
    <p:extLst>
      <p:ext uri="{BB962C8B-B14F-4D97-AF65-F5344CB8AC3E}">
        <p14:creationId xmlns:p14="http://schemas.microsoft.com/office/powerpoint/2010/main" val="26620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Images taken from Kelly Brownell lecture for PSYC</a:t>
            </a:r>
            <a:r>
              <a:rPr lang="en-US" baseline="0" dirty="0" smtClean="0"/>
              <a:t> 123 </a:t>
            </a:r>
            <a:r>
              <a:rPr lang="en-US" dirty="0" smtClean="0"/>
              <a:t>at Yale University, Spring 2013</a:t>
            </a:r>
          </a:p>
        </p:txBody>
      </p:sp>
      <p:sp>
        <p:nvSpPr>
          <p:cNvPr id="4" name="Slide Number Placeholder 3"/>
          <p:cNvSpPr>
            <a:spLocks noGrp="1"/>
          </p:cNvSpPr>
          <p:nvPr>
            <p:ph type="sldNum" sz="quarter" idx="10"/>
          </p:nvPr>
        </p:nvSpPr>
        <p:spPr/>
        <p:txBody>
          <a:bodyPr/>
          <a:lstStyle/>
          <a:p>
            <a:fld id="{06EA964A-1D01-413B-B2F9-A689527C1872}" type="slidenum">
              <a:rPr lang="en-US" smtClean="0"/>
              <a:t>15</a:t>
            </a:fld>
            <a:endParaRPr lang="en-US"/>
          </a:p>
        </p:txBody>
      </p:sp>
    </p:spTree>
    <p:extLst>
      <p:ext uri="{BB962C8B-B14F-4D97-AF65-F5344CB8AC3E}">
        <p14:creationId xmlns:p14="http://schemas.microsoft.com/office/powerpoint/2010/main" val="241676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michaelpollan.com/books/the-omnivores-dilemma/" TargetMode="External"/><Relationship Id="rId2" Type="http://schemas.openxmlformats.org/officeDocument/2006/relationships/hyperlink" Target="https://www.youtube.com/watch?v=jIwrV5e6fMY" TargetMode="External"/><Relationship Id="rId1" Type="http://schemas.openxmlformats.org/officeDocument/2006/relationships/slideLayout" Target="../slideLayouts/slideLayout2.xml"/><Relationship Id="rId5" Type="http://schemas.openxmlformats.org/officeDocument/2006/relationships/hyperlink" Target="http://www.letsmove.gov/" TargetMode="External"/><Relationship Id="rId4" Type="http://schemas.openxmlformats.org/officeDocument/2006/relationships/hyperlink" Target="http://allrecipes.com/recipes/everyday-cooking/quick-and-easy/"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3.bp.blogspot.com/-aDC1DSxDjPs/T5cLRM-UO1I/AAAAAAAAH7U/u59SMcM4Ql4/s1600/Eleven+Madison+Park+4-19-12+%2820%29.JPG" TargetMode="External"/><Relationship Id="rId13" Type="http://schemas.openxmlformats.org/officeDocument/2006/relationships/hyperlink" Target="http://upload.wikimedia.org/wikipedia/commons/5/50/USDA_MyPlate_green.jpg" TargetMode="External"/><Relationship Id="rId3" Type="http://schemas.openxmlformats.org/officeDocument/2006/relationships/hyperlink" Target="https://www.youtube.com/watch?v=jIwrV5e6fMY" TargetMode="External"/><Relationship Id="rId7" Type="http://schemas.openxmlformats.org/officeDocument/2006/relationships/hyperlink" Target="http://postmediaprovince.files.wordpress.com/2012/10/noma.jpg" TargetMode="External"/><Relationship Id="rId12" Type="http://schemas.openxmlformats.org/officeDocument/2006/relationships/hyperlink" Target="http://www.eataduckimust.com/wp-content/uploads/2012/01/EADIM-Eleven-Madison-Cookbook-Lobster-Fennel-Orange-Persimmon-02.jpg" TargetMode="External"/><Relationship Id="rId2" Type="http://schemas.openxmlformats.org/officeDocument/2006/relationships/hyperlink" Target="http://www.barlowflowerfarm.com/wp-content/uploads/2012/02/Barlows_Vegetables_1.jpg" TargetMode="External"/><Relationship Id="rId1" Type="http://schemas.openxmlformats.org/officeDocument/2006/relationships/slideLayout" Target="../slideLayouts/slideLayout2.xml"/><Relationship Id="rId6" Type="http://schemas.openxmlformats.org/officeDocument/2006/relationships/hyperlink" Target="http://en.wikipedia.org/wiki/Jamie_Oliver" TargetMode="External"/><Relationship Id="rId11" Type="http://schemas.openxmlformats.org/officeDocument/2006/relationships/hyperlink" Target="http://letsuber.com/wp-content/uploads/2013/10/Alinea.jpg" TargetMode="External"/><Relationship Id="rId5" Type="http://schemas.openxmlformats.org/officeDocument/2006/relationships/hyperlink" Target="http://michaelpollan.com/wordpress/wp-content/uploads/2013/04/Michael-Pollan-FranCollinPhoto-sml.jpg" TargetMode="External"/><Relationship Id="rId10" Type="http://schemas.openxmlformats.org/officeDocument/2006/relationships/hyperlink" Target="http://www.famouslogos.org/wp-content/uploads/2009/04/fastfoodlogos.png" TargetMode="External"/><Relationship Id="rId4" Type="http://schemas.openxmlformats.org/officeDocument/2006/relationships/hyperlink" Target="http://youtu.be/-T_EAoYE5aw" TargetMode="External"/><Relationship Id="rId9" Type="http://schemas.openxmlformats.org/officeDocument/2006/relationships/hyperlink" Target="http://www.saveur.com/sites/saveur.com/files/images/2011-10/7-SAV142-EdibleArt01-400x549.jpg" TargetMode="External"/><Relationship Id="rId14" Type="http://schemas.openxmlformats.org/officeDocument/2006/relationships/hyperlink" Target="http://powayusdnutrition.com/images/letsmove1.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ubechop.com/watch/3552030" TargetMode="External"/><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youtu.be/-T_EAoYE5aw?t=3m40s" TargetMode="External"/><Relationship Id="rId4" Type="http://schemas.openxmlformats.org/officeDocument/2006/relationships/hyperlink" Target="http://www.tubechop.com/watch/355208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Arial Black" pitchFamily="34" charset="0"/>
              </a:rPr>
              <a:t>Rescuing the American Food System</a:t>
            </a:r>
            <a:endParaRPr lang="en-US" b="1" dirty="0">
              <a:latin typeface="Arial Black" pitchFamily="34" charset="0"/>
            </a:endParaRPr>
          </a:p>
        </p:txBody>
      </p:sp>
      <p:sp>
        <p:nvSpPr>
          <p:cNvPr id="3" name="Subtitle 2"/>
          <p:cNvSpPr>
            <a:spLocks noGrp="1"/>
          </p:cNvSpPr>
          <p:nvPr>
            <p:ph type="subTitle" idx="1"/>
          </p:nvPr>
        </p:nvSpPr>
        <p:spPr/>
        <p:txBody>
          <a:bodyPr/>
          <a:lstStyle/>
          <a:p>
            <a:r>
              <a:rPr lang="en-US" dirty="0" smtClean="0">
                <a:solidFill>
                  <a:schemeClr val="tx1"/>
                </a:solidFill>
              </a:rPr>
              <a:t>Jason Young</a:t>
            </a:r>
          </a:p>
          <a:p>
            <a:r>
              <a:rPr lang="en-US" dirty="0" smtClean="0">
                <a:solidFill>
                  <a:schemeClr val="tx1"/>
                </a:solidFill>
              </a:rPr>
              <a:t>Yale University</a:t>
            </a:r>
            <a:endParaRPr lang="en-US" dirty="0">
              <a:solidFill>
                <a:schemeClr val="tx1"/>
              </a:solidFill>
            </a:endParaRPr>
          </a:p>
        </p:txBody>
      </p:sp>
    </p:spTree>
    <p:extLst>
      <p:ext uri="{BB962C8B-B14F-4D97-AF65-F5344CB8AC3E}">
        <p14:creationId xmlns:p14="http://schemas.microsoft.com/office/powerpoint/2010/main" val="3241653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Big </a:t>
            </a:r>
            <a:r>
              <a:rPr lang="en-US" dirty="0" smtClean="0"/>
              <a:t>business</a:t>
            </a:r>
            <a:endParaRPr lang="en-US" dirty="0"/>
          </a:p>
        </p:txBody>
      </p:sp>
      <p:sp>
        <p:nvSpPr>
          <p:cNvPr id="3" name="Content Placeholder 2"/>
          <p:cNvSpPr>
            <a:spLocks noGrp="1"/>
          </p:cNvSpPr>
          <p:nvPr>
            <p:ph idx="1"/>
          </p:nvPr>
        </p:nvSpPr>
        <p:spPr/>
        <p:txBody>
          <a:bodyPr>
            <a:normAutofit lnSpcReduction="10000"/>
          </a:bodyPr>
          <a:lstStyle/>
          <a:p>
            <a:r>
              <a:rPr lang="en-US" dirty="0" smtClean="0"/>
              <a:t>Cause related marketing</a:t>
            </a:r>
          </a:p>
          <a:p>
            <a:pPr lvl="1"/>
            <a:r>
              <a:rPr lang="en-US" dirty="0" smtClean="0"/>
              <a:t>Corporate donations for a social cause linked to consumer purchasing (~$1 billion)</a:t>
            </a:r>
          </a:p>
          <a:p>
            <a:pPr lvl="2"/>
            <a:r>
              <a:rPr lang="en-US" dirty="0" smtClean="0"/>
              <a:t>Issue misinterpretation</a:t>
            </a:r>
          </a:p>
          <a:p>
            <a:r>
              <a:rPr lang="en-US" dirty="0" smtClean="0"/>
              <a:t>More generally, power of marketing</a:t>
            </a:r>
          </a:p>
          <a:p>
            <a:pPr lvl="1"/>
            <a:r>
              <a:rPr lang="en-US" dirty="0" smtClean="0"/>
              <a:t>By 18 years old, you will have:</a:t>
            </a:r>
          </a:p>
          <a:p>
            <a:pPr lvl="2"/>
            <a:r>
              <a:rPr lang="en-US" dirty="0" smtClean="0"/>
              <a:t>Watched 82,000 food ads on TV</a:t>
            </a:r>
          </a:p>
          <a:p>
            <a:pPr lvl="3"/>
            <a:r>
              <a:rPr lang="en-US" dirty="0" smtClean="0"/>
              <a:t>95% for unhealthy food</a:t>
            </a:r>
          </a:p>
          <a:p>
            <a:pPr lvl="1"/>
            <a:r>
              <a:rPr lang="en-US" dirty="0" smtClean="0"/>
              <a:t>Product placement, social media, school,</a:t>
            </a:r>
            <a:br>
              <a:rPr lang="en-US" dirty="0" smtClean="0"/>
            </a:br>
            <a:r>
              <a:rPr lang="en-US" dirty="0" smtClean="0"/>
              <a:t>celebrities, games, etc.</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124200"/>
            <a:ext cx="161925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450" y="228600"/>
            <a:ext cx="20574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28600"/>
            <a:ext cx="99429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19062"/>
            <a:ext cx="115252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813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5" y="0"/>
            <a:ext cx="91490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223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Government </a:t>
            </a:r>
            <a:r>
              <a:rPr lang="en-US" dirty="0" smtClean="0"/>
              <a:t>Policy</a:t>
            </a:r>
            <a:endParaRPr lang="en-US" dirty="0"/>
          </a:p>
        </p:txBody>
      </p:sp>
      <p:sp>
        <p:nvSpPr>
          <p:cNvPr id="3" name="Content Placeholder 2"/>
          <p:cNvSpPr>
            <a:spLocks noGrp="1"/>
          </p:cNvSpPr>
          <p:nvPr>
            <p:ph idx="1"/>
          </p:nvPr>
        </p:nvSpPr>
        <p:spPr/>
        <p:txBody>
          <a:bodyPr/>
          <a:lstStyle/>
          <a:p>
            <a:r>
              <a:rPr lang="en-US" dirty="0"/>
              <a:t>Subsidies to corn and soy production</a:t>
            </a:r>
          </a:p>
          <a:p>
            <a:pPr lvl="1"/>
            <a:r>
              <a:rPr lang="en-US" dirty="0"/>
              <a:t>Lower prices, excess production</a:t>
            </a:r>
          </a:p>
          <a:p>
            <a:pPr lvl="2"/>
            <a:r>
              <a:rPr lang="en-US" dirty="0"/>
              <a:t>Must be sold!</a:t>
            </a:r>
          </a:p>
          <a:p>
            <a:r>
              <a:rPr lang="en-US" dirty="0"/>
              <a:t>Relative increase in prices of fruit and vegetables</a:t>
            </a:r>
          </a:p>
          <a:p>
            <a:endParaRPr lang="en-US" dirty="0"/>
          </a:p>
        </p:txBody>
      </p:sp>
    </p:spTree>
    <p:extLst>
      <p:ext uri="{BB962C8B-B14F-4D97-AF65-F5344CB8AC3E}">
        <p14:creationId xmlns:p14="http://schemas.microsoft.com/office/powerpoint/2010/main" val="1729799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694"/>
            <a:ext cx="9200277" cy="681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729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2" y="0"/>
            <a:ext cx="92635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89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Cultural </a:t>
            </a:r>
            <a:r>
              <a:rPr lang="en-US" dirty="0" smtClean="0"/>
              <a:t>changes</a:t>
            </a:r>
            <a:endParaRPr lang="en-US" dirty="0"/>
          </a:p>
        </p:txBody>
      </p:sp>
      <p:sp>
        <p:nvSpPr>
          <p:cNvPr id="3" name="Content Placeholder 2"/>
          <p:cNvSpPr>
            <a:spLocks noGrp="1"/>
          </p:cNvSpPr>
          <p:nvPr>
            <p:ph idx="1"/>
          </p:nvPr>
        </p:nvSpPr>
        <p:spPr/>
        <p:txBody>
          <a:bodyPr/>
          <a:lstStyle/>
          <a:p>
            <a:r>
              <a:rPr lang="en-US" dirty="0" smtClean="0"/>
              <a:t>Globalization</a:t>
            </a:r>
          </a:p>
          <a:p>
            <a:r>
              <a:rPr lang="en-US" dirty="0" smtClean="0"/>
              <a:t>Losing our tradition of cooking</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95600"/>
            <a:ext cx="5029200" cy="368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descr="http://www.famouslogos.org/wp-content/uploads/2009/04/fastfoodlog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219200"/>
            <a:ext cx="29527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833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Exercise</a:t>
            </a:r>
            <a:endParaRPr lang="en-US" dirty="0" smtClean="0"/>
          </a:p>
          <a:p>
            <a:pPr lvl="1"/>
            <a:r>
              <a:rPr lang="en-US" dirty="0" smtClean="0"/>
              <a:t>Michelle Obama – Let’s Move Campaign</a:t>
            </a:r>
          </a:p>
          <a:p>
            <a:r>
              <a:rPr lang="en-US" dirty="0"/>
              <a:t>Eat </a:t>
            </a:r>
            <a:r>
              <a:rPr lang="en-US" dirty="0" smtClean="0"/>
              <a:t>Right</a:t>
            </a:r>
            <a:endParaRPr lang="en-US" dirty="0" smtClean="0"/>
          </a:p>
          <a:p>
            <a:r>
              <a:rPr lang="en-US" dirty="0" smtClean="0"/>
              <a:t>and</a:t>
            </a:r>
            <a:r>
              <a:rPr lang="en-US" dirty="0" smtClean="0"/>
              <a:t>…..</a:t>
            </a:r>
            <a:endParaRPr lang="en-US" dirty="0"/>
          </a:p>
        </p:txBody>
      </p:sp>
      <p:pic>
        <p:nvPicPr>
          <p:cNvPr id="1026" name="Picture 2" descr="http://upload.wikimedia.org/wikipedia/commons/5/50/USDA_MyPlate_gre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865419"/>
            <a:ext cx="3124200" cy="28401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owayusdnutrition.com/images/letsmov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2971800"/>
            <a:ext cx="56007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582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a:t>
            </a:r>
          </a:p>
        </p:txBody>
      </p:sp>
      <p:sp>
        <p:nvSpPr>
          <p:cNvPr id="4" name="TextBox 3"/>
          <p:cNvSpPr txBox="1"/>
          <p:nvPr/>
        </p:nvSpPr>
        <p:spPr>
          <a:xfrm>
            <a:off x="990600" y="2590800"/>
            <a:ext cx="7010400" cy="1200329"/>
          </a:xfrm>
          <a:prstGeom prst="rect">
            <a:avLst/>
          </a:prstGeom>
          <a:noFill/>
        </p:spPr>
        <p:txBody>
          <a:bodyPr wrap="square" rtlCol="0">
            <a:spAutoFit/>
          </a:bodyPr>
          <a:lstStyle/>
          <a:p>
            <a:pPr algn="ctr"/>
            <a:r>
              <a:rPr lang="en-US" sz="7200" dirty="0" smtClean="0">
                <a:latin typeface="Arial Black" pitchFamily="34" charset="0"/>
              </a:rPr>
              <a:t>Cook!</a:t>
            </a:r>
            <a:endParaRPr lang="en-US" sz="7200" dirty="0">
              <a:latin typeface="Arial Black" pitchFamily="34" charset="0"/>
            </a:endParaRPr>
          </a:p>
        </p:txBody>
      </p:sp>
      <p:sp>
        <p:nvSpPr>
          <p:cNvPr id="5" name="TextBox 4"/>
          <p:cNvSpPr txBox="1"/>
          <p:nvPr/>
        </p:nvSpPr>
        <p:spPr>
          <a:xfrm>
            <a:off x="1308164" y="4830633"/>
            <a:ext cx="6375271" cy="646331"/>
          </a:xfrm>
          <a:prstGeom prst="rect">
            <a:avLst/>
          </a:prstGeom>
          <a:noFill/>
        </p:spPr>
        <p:txBody>
          <a:bodyPr wrap="none" rtlCol="0">
            <a:spAutoFit/>
          </a:bodyPr>
          <a:lstStyle/>
          <a:p>
            <a:r>
              <a:rPr lang="en-US" sz="3600" b="1" dirty="0" smtClean="0"/>
              <a:t>Connect, learn, and take charge!</a:t>
            </a:r>
            <a:endParaRPr lang="en-US" sz="3600" b="1" dirty="0"/>
          </a:p>
        </p:txBody>
      </p:sp>
    </p:spTree>
    <p:extLst>
      <p:ext uri="{BB962C8B-B14F-4D97-AF65-F5344CB8AC3E}">
        <p14:creationId xmlns:p14="http://schemas.microsoft.com/office/powerpoint/2010/main" val="1300753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3.bp.blogspot.com/-aDC1DSxDjPs/T5cLRM-UO1I/AAAAAAAAH7U/u59SMcM4Ql4/s1600/Eleven+Madison+Park+4-19-12+%252820%2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033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i.vimeocdn.com/video/470305550_1280x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12219091" cy="687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337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82040" y="1695718"/>
            <a:ext cx="7010400" cy="3416320"/>
          </a:xfrm>
          <a:prstGeom prst="rect">
            <a:avLst/>
          </a:prstGeom>
          <a:noFill/>
        </p:spPr>
        <p:txBody>
          <a:bodyPr wrap="square" rtlCol="0">
            <a:spAutoFit/>
          </a:bodyPr>
          <a:lstStyle/>
          <a:p>
            <a:pPr algn="ctr"/>
            <a:r>
              <a:rPr lang="en-US" sz="7200" dirty="0" smtClean="0">
                <a:latin typeface="Arial Black" pitchFamily="34" charset="0"/>
              </a:rPr>
              <a:t>Question: What </a:t>
            </a:r>
            <a:r>
              <a:rPr lang="en-US" sz="7200" dirty="0">
                <a:latin typeface="Arial Black" pitchFamily="34" charset="0"/>
              </a:rPr>
              <a:t>is a food system?</a:t>
            </a:r>
          </a:p>
        </p:txBody>
      </p:sp>
    </p:spTree>
    <p:extLst>
      <p:ext uri="{BB962C8B-B14F-4D97-AF65-F5344CB8AC3E}">
        <p14:creationId xmlns:p14="http://schemas.microsoft.com/office/powerpoint/2010/main" val="3465976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3.bp.blogspot.com/-IgY9aZvZ8Mw/TZ0hEcLcOhI/AAAAAAAAAKI/sxiObF_JV1Y/s1600/food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225" y="1"/>
            <a:ext cx="10282705"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610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http://www.eataduckimust.com/wp-content/uploads/2012/01/EADIM-Eleven-Madison-Cookbook-Lobster-Fennel-Orange-Persimmon-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88" y="0"/>
            <a:ext cx="110612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964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letsuber.com/wp-content/uploads/2013/10/Alin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448" y="-381000"/>
            <a:ext cx="15443197" cy="723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979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food system is all that goes into the feeding of a population</a:t>
            </a:r>
          </a:p>
          <a:p>
            <a:r>
              <a:rPr lang="en-US" dirty="0" smtClean="0"/>
              <a:t>Ours is a broken one</a:t>
            </a:r>
          </a:p>
          <a:p>
            <a:pPr lvl="1"/>
            <a:r>
              <a:rPr lang="en-US" dirty="0" smtClean="0"/>
              <a:t>Problems with the food landscape</a:t>
            </a:r>
          </a:p>
          <a:p>
            <a:pPr lvl="1"/>
            <a:r>
              <a:rPr lang="en-US" dirty="0" smtClean="0"/>
              <a:t>Big Business</a:t>
            </a:r>
          </a:p>
          <a:p>
            <a:pPr lvl="1"/>
            <a:r>
              <a:rPr lang="en-US" dirty="0" smtClean="0"/>
              <a:t>Government Policy</a:t>
            </a:r>
          </a:p>
          <a:p>
            <a:pPr lvl="1"/>
            <a:r>
              <a:rPr lang="en-US" dirty="0" smtClean="0"/>
              <a:t>Cultural Changes</a:t>
            </a:r>
          </a:p>
          <a:p>
            <a:r>
              <a:rPr lang="en-US" dirty="0" smtClean="0"/>
              <a:t>But we can fix it!</a:t>
            </a:r>
          </a:p>
          <a:p>
            <a:pPr lvl="1"/>
            <a:r>
              <a:rPr lang="en-US" dirty="0" smtClean="0"/>
              <a:t>Healthy eating</a:t>
            </a:r>
          </a:p>
          <a:p>
            <a:pPr lvl="1"/>
            <a:r>
              <a:rPr lang="en-US" dirty="0" smtClean="0"/>
              <a:t>Exercise</a:t>
            </a:r>
          </a:p>
          <a:p>
            <a:pPr lvl="1"/>
            <a:r>
              <a:rPr lang="en-US" dirty="0" smtClean="0"/>
              <a:t>Cooking!</a:t>
            </a:r>
            <a:endParaRPr lang="en-US" dirty="0"/>
          </a:p>
        </p:txBody>
      </p:sp>
    </p:spTree>
    <p:extLst>
      <p:ext uri="{BB962C8B-B14F-4D97-AF65-F5344CB8AC3E}">
        <p14:creationId xmlns:p14="http://schemas.microsoft.com/office/powerpoint/2010/main" val="409101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2040" y="2590800"/>
            <a:ext cx="7010400" cy="1200329"/>
          </a:xfrm>
          <a:prstGeom prst="rect">
            <a:avLst/>
          </a:prstGeom>
          <a:noFill/>
        </p:spPr>
        <p:txBody>
          <a:bodyPr wrap="square" rtlCol="0">
            <a:spAutoFit/>
          </a:bodyPr>
          <a:lstStyle/>
          <a:p>
            <a:pPr algn="ctr"/>
            <a:r>
              <a:rPr lang="en-US" sz="7200" dirty="0" smtClean="0">
                <a:latin typeface="Arial Black" pitchFamily="34" charset="0"/>
              </a:rPr>
              <a:t>Questions?</a:t>
            </a:r>
            <a:endParaRPr lang="en-US" sz="7200" dirty="0">
              <a:latin typeface="Arial Black" pitchFamily="34" charset="0"/>
            </a:endParaRPr>
          </a:p>
        </p:txBody>
      </p:sp>
    </p:spTree>
    <p:extLst>
      <p:ext uri="{BB962C8B-B14F-4D97-AF65-F5344CB8AC3E}">
        <p14:creationId xmlns:p14="http://schemas.microsoft.com/office/powerpoint/2010/main" val="1103155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Further Reading and Information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Jamie Oliver’s TED talk:</a:t>
            </a:r>
          </a:p>
          <a:p>
            <a:pPr lvl="1"/>
            <a:r>
              <a:rPr lang="en-US" dirty="0">
                <a:hlinkClick r:id="rId2"/>
              </a:rPr>
              <a:t>https://</a:t>
            </a:r>
            <a:r>
              <a:rPr lang="en-US" dirty="0" smtClean="0">
                <a:hlinkClick r:id="rId2"/>
              </a:rPr>
              <a:t>www.youtube.com/watch?v=jIwrV5e6fMY</a:t>
            </a:r>
            <a:endParaRPr lang="en-US" dirty="0" smtClean="0"/>
          </a:p>
          <a:p>
            <a:r>
              <a:rPr lang="en-US" dirty="0" smtClean="0"/>
              <a:t>Michael </a:t>
            </a:r>
            <a:r>
              <a:rPr lang="en-US" dirty="0" err="1" smtClean="0"/>
              <a:t>Pollan’s</a:t>
            </a:r>
            <a:r>
              <a:rPr lang="en-US" dirty="0" smtClean="0"/>
              <a:t> </a:t>
            </a:r>
            <a:r>
              <a:rPr lang="en-US" u="sng" dirty="0" smtClean="0"/>
              <a:t>Omnivore’s Dilemma</a:t>
            </a:r>
          </a:p>
          <a:p>
            <a:pPr lvl="1"/>
            <a:r>
              <a:rPr lang="en-US" dirty="0">
                <a:hlinkClick r:id="rId3"/>
              </a:rPr>
              <a:t>http://michaelpollan.com/books/the-omnivores-dilemma</a:t>
            </a:r>
            <a:r>
              <a:rPr lang="en-US" dirty="0" smtClean="0">
                <a:hlinkClick r:id="rId3"/>
              </a:rPr>
              <a:t>/</a:t>
            </a:r>
            <a:endParaRPr lang="en-US" dirty="0" smtClean="0"/>
          </a:p>
          <a:p>
            <a:r>
              <a:rPr lang="en-US" dirty="0" smtClean="0"/>
              <a:t>How to cook?</a:t>
            </a:r>
          </a:p>
          <a:p>
            <a:pPr lvl="1"/>
            <a:r>
              <a:rPr lang="en-US" dirty="0" smtClean="0"/>
              <a:t>Youtube.com!</a:t>
            </a:r>
          </a:p>
          <a:p>
            <a:r>
              <a:rPr lang="en-US" dirty="0" smtClean="0"/>
              <a:t>Easy Recipes:</a:t>
            </a:r>
          </a:p>
          <a:p>
            <a:pPr lvl="1"/>
            <a:r>
              <a:rPr lang="en-US" dirty="0">
                <a:hlinkClick r:id="rId4"/>
              </a:rPr>
              <a:t>http://allrecipes.com/recipes/everyday-cooking/quick-and-easy</a:t>
            </a:r>
            <a:r>
              <a:rPr lang="en-US" dirty="0" smtClean="0">
                <a:hlinkClick r:id="rId4"/>
              </a:rPr>
              <a:t>/</a:t>
            </a:r>
            <a:endParaRPr lang="en-US" dirty="0" smtClean="0"/>
          </a:p>
          <a:p>
            <a:r>
              <a:rPr lang="en-US" dirty="0" smtClean="0"/>
              <a:t>Michelle Obama’s Let’s Move Campaign:</a:t>
            </a:r>
          </a:p>
          <a:p>
            <a:pPr lvl="1"/>
            <a:r>
              <a:rPr lang="en-US" dirty="0">
                <a:hlinkClick r:id="rId5"/>
              </a:rPr>
              <a:t>http://www.letsmove.gov</a:t>
            </a:r>
            <a:r>
              <a:rPr lang="en-US" dirty="0" smtClean="0">
                <a:hlinkClick r:id="rId5"/>
              </a:rPr>
              <a:t>/</a:t>
            </a:r>
            <a:endParaRPr lang="en-US" dirty="0" smtClean="0"/>
          </a:p>
        </p:txBody>
      </p:sp>
    </p:spTree>
    <p:extLst>
      <p:ext uri="{BB962C8B-B14F-4D97-AF65-F5344CB8AC3E}">
        <p14:creationId xmlns:p14="http://schemas.microsoft.com/office/powerpoint/2010/main" val="2960043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40000" lnSpcReduction="20000"/>
          </a:bodyPr>
          <a:lstStyle/>
          <a:p>
            <a:r>
              <a:rPr lang="en-US" dirty="0">
                <a:hlinkClick r:id="rId2"/>
              </a:rPr>
              <a:t>http://</a:t>
            </a:r>
            <a:r>
              <a:rPr lang="en-US" dirty="0" smtClean="0">
                <a:hlinkClick r:id="rId2"/>
              </a:rPr>
              <a:t>www.barlowflowerfarm.com/wp-content/uploads/2012/02/Barlows_Vegetables_1.jpg</a:t>
            </a:r>
            <a:endParaRPr lang="en-US" dirty="0"/>
          </a:p>
          <a:p>
            <a:r>
              <a:rPr lang="en-US" dirty="0">
                <a:hlinkClick r:id="rId3"/>
              </a:rPr>
              <a:t>https://</a:t>
            </a:r>
            <a:r>
              <a:rPr lang="en-US" dirty="0" smtClean="0">
                <a:hlinkClick r:id="rId3"/>
              </a:rPr>
              <a:t>www.youtube.com/watch?v=jIwrV5e6fMY</a:t>
            </a:r>
            <a:endParaRPr lang="en-US" dirty="0" smtClean="0"/>
          </a:p>
          <a:p>
            <a:r>
              <a:rPr lang="en-US" dirty="0">
                <a:hlinkClick r:id="rId4"/>
              </a:rPr>
              <a:t>http://youtu.be/-</a:t>
            </a:r>
            <a:r>
              <a:rPr lang="en-US" dirty="0" smtClean="0">
                <a:hlinkClick r:id="rId4"/>
              </a:rPr>
              <a:t>T_EAoYE5aw</a:t>
            </a:r>
            <a:endParaRPr lang="en-US" dirty="0" smtClean="0"/>
          </a:p>
          <a:p>
            <a:r>
              <a:rPr lang="en-US" dirty="0">
                <a:hlinkClick r:id="rId5"/>
              </a:rPr>
              <a:t>http://</a:t>
            </a:r>
            <a:r>
              <a:rPr lang="en-US" dirty="0" smtClean="0">
                <a:hlinkClick r:id="rId5"/>
              </a:rPr>
              <a:t>michaelpollan.com/wordpress/wp-content/uploads/2013/04/Michael-Pollan-FranCollinPhoto-sml.jpg</a:t>
            </a:r>
            <a:endParaRPr lang="en-US" dirty="0" smtClean="0"/>
          </a:p>
          <a:p>
            <a:r>
              <a:rPr lang="en-US" dirty="0">
                <a:hlinkClick r:id="rId6"/>
              </a:rPr>
              <a:t>http://</a:t>
            </a:r>
            <a:r>
              <a:rPr lang="en-US" dirty="0" smtClean="0">
                <a:hlinkClick r:id="rId6"/>
              </a:rPr>
              <a:t>en.wikipedia.org/wiki/Jamie_Oliver</a:t>
            </a:r>
            <a:endParaRPr lang="en-US" dirty="0" smtClean="0"/>
          </a:p>
          <a:p>
            <a:r>
              <a:rPr lang="en-US" dirty="0">
                <a:hlinkClick r:id="rId7"/>
              </a:rPr>
              <a:t>http://</a:t>
            </a:r>
            <a:r>
              <a:rPr lang="en-US" dirty="0" smtClean="0">
                <a:hlinkClick r:id="rId7"/>
              </a:rPr>
              <a:t>postmediaprovince.files.wordpress.com/2012/10/noma.jpg</a:t>
            </a:r>
            <a:endParaRPr lang="en-US" dirty="0" smtClean="0"/>
          </a:p>
          <a:p>
            <a:r>
              <a:rPr lang="en-US" dirty="0">
                <a:hlinkClick r:id="rId8"/>
              </a:rPr>
              <a:t>http://3.bp.blogspot.com/-aDC1DSxDjPs/T5cLRM-UO1I/AAAAAAAAH7U/u59SMcM4Ql4/s1600/Eleven+Madison+Park+4-19-12+%</a:t>
            </a:r>
            <a:r>
              <a:rPr lang="en-US" dirty="0" smtClean="0">
                <a:hlinkClick r:id="rId8"/>
              </a:rPr>
              <a:t>252820%2529.JPG</a:t>
            </a:r>
            <a:endParaRPr lang="en-US" dirty="0" smtClean="0"/>
          </a:p>
          <a:p>
            <a:r>
              <a:rPr lang="en-US" dirty="0">
                <a:hlinkClick r:id="rId9"/>
              </a:rPr>
              <a:t>http://</a:t>
            </a:r>
            <a:r>
              <a:rPr lang="en-US" dirty="0" smtClean="0">
                <a:hlinkClick r:id="rId9"/>
              </a:rPr>
              <a:t>www.saveur.com/sites/saveur.com/files/images/2011-10/7-SAV142-EdibleArt01-400x549.jpg</a:t>
            </a:r>
            <a:endParaRPr lang="en-US" dirty="0" smtClean="0"/>
          </a:p>
          <a:p>
            <a:r>
              <a:rPr lang="en-US" dirty="0" smtClean="0"/>
              <a:t>Lectures from Kelly Brownell, PSYC123, Spring 2013, Yale University.</a:t>
            </a:r>
          </a:p>
          <a:p>
            <a:pPr lvl="0"/>
            <a:r>
              <a:rPr lang="en-US" dirty="0"/>
              <a:t>Wyatt, S. B. (2006). Overweight and obesity: Prevalence, consequences, and causes of a growing public health problem. The American Journal of the Medical Sciences, 331(4), 166. </a:t>
            </a:r>
            <a:r>
              <a:rPr lang="en-US" dirty="0" err="1"/>
              <a:t>doi</a:t>
            </a:r>
            <a:r>
              <a:rPr lang="en-US" dirty="0"/>
              <a:t>: 10.1097/00000441-200604000-00002</a:t>
            </a:r>
          </a:p>
          <a:p>
            <a:pPr lvl="0"/>
            <a:r>
              <a:rPr lang="en-US" dirty="0"/>
              <a:t>Berthoud, H. (2012). The neurobiology of food intake in an </a:t>
            </a:r>
            <a:r>
              <a:rPr lang="en-US" dirty="0" err="1"/>
              <a:t>obesogenic</a:t>
            </a:r>
            <a:r>
              <a:rPr lang="en-US" dirty="0"/>
              <a:t> environment. Proceedings of the Nutrition Society, 71(04), 478. </a:t>
            </a:r>
            <a:r>
              <a:rPr lang="en-US" dirty="0" err="1"/>
              <a:t>doi</a:t>
            </a:r>
            <a:r>
              <a:rPr lang="en-US" dirty="0"/>
              <a:t>: </a:t>
            </a:r>
            <a:r>
              <a:rPr lang="en-US" dirty="0" smtClean="0"/>
              <a:t>10.1017/S0029665112000602</a:t>
            </a:r>
          </a:p>
          <a:p>
            <a:pPr lvl="0"/>
            <a:r>
              <a:rPr lang="en-US" dirty="0">
                <a:hlinkClick r:id="rId10"/>
              </a:rPr>
              <a:t>http://</a:t>
            </a:r>
            <a:r>
              <a:rPr lang="en-US" dirty="0" smtClean="0">
                <a:hlinkClick r:id="rId10"/>
              </a:rPr>
              <a:t>www.famouslogos.org/wp-content/uploads/2009/04/fastfoodlogos.png</a:t>
            </a:r>
            <a:endParaRPr lang="en-US" dirty="0"/>
          </a:p>
          <a:p>
            <a:r>
              <a:rPr lang="en-US" dirty="0">
                <a:hlinkClick r:id="rId11"/>
              </a:rPr>
              <a:t>http://</a:t>
            </a:r>
            <a:r>
              <a:rPr lang="en-US" dirty="0" smtClean="0">
                <a:hlinkClick r:id="rId11"/>
              </a:rPr>
              <a:t>letsuber.com/wp-content/uploads/2013/10/Alinea.jpg</a:t>
            </a:r>
            <a:endParaRPr lang="en-US" dirty="0" smtClean="0"/>
          </a:p>
          <a:p>
            <a:r>
              <a:rPr lang="en-US" dirty="0">
                <a:hlinkClick r:id="rId12"/>
              </a:rPr>
              <a:t>http://</a:t>
            </a:r>
            <a:r>
              <a:rPr lang="en-US" dirty="0" smtClean="0">
                <a:hlinkClick r:id="rId12"/>
              </a:rPr>
              <a:t>www.eataduckimust.com/wp-content/uploads/2012/01/EADIM-Eleven-Madison-Cookbook-Lobster-Fennel-Orange-Persimmon-02.jpg</a:t>
            </a:r>
            <a:endParaRPr lang="en-US" dirty="0" smtClean="0"/>
          </a:p>
          <a:p>
            <a:r>
              <a:rPr lang="en-US" dirty="0">
                <a:hlinkClick r:id="rId13"/>
              </a:rPr>
              <a:t>http://</a:t>
            </a:r>
            <a:r>
              <a:rPr lang="en-US" dirty="0" smtClean="0">
                <a:hlinkClick r:id="rId13"/>
              </a:rPr>
              <a:t>upload.wikimedia.org/wikipedia/commons/5/50/USDA_MyPlate_green.jpg</a:t>
            </a:r>
            <a:endParaRPr lang="en-US" dirty="0" smtClean="0"/>
          </a:p>
          <a:p>
            <a:r>
              <a:rPr lang="en-US">
                <a:hlinkClick r:id="rId14"/>
              </a:rPr>
              <a:t>http</a:t>
            </a:r>
            <a:r>
              <a:rPr lang="en-US">
                <a:hlinkClick r:id="rId14"/>
              </a:rPr>
              <a:t>://</a:t>
            </a:r>
            <a:r>
              <a:rPr lang="en-US" smtClean="0">
                <a:hlinkClick r:id="rId14"/>
              </a:rPr>
              <a:t>powayusdnutrition.com/images/letsmove1.jpg</a:t>
            </a:r>
            <a:endParaRPr lang="en-US" smtClean="0"/>
          </a:p>
          <a:p>
            <a:endParaRPr lang="en-US" dirty="0" smtClean="0"/>
          </a:p>
        </p:txBody>
      </p:sp>
    </p:spTree>
    <p:extLst>
      <p:ext uri="{BB962C8B-B14F-4D97-AF65-F5344CB8AC3E}">
        <p14:creationId xmlns:p14="http://schemas.microsoft.com/office/powerpoint/2010/main" val="1655560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food system?</a:t>
            </a:r>
            <a:endParaRPr lang="en-US" dirty="0"/>
          </a:p>
        </p:txBody>
      </p:sp>
      <p:sp>
        <p:nvSpPr>
          <p:cNvPr id="3" name="Content Placeholder 2"/>
          <p:cNvSpPr>
            <a:spLocks noGrp="1"/>
          </p:cNvSpPr>
          <p:nvPr>
            <p:ph idx="1"/>
          </p:nvPr>
        </p:nvSpPr>
        <p:spPr/>
        <p:txBody>
          <a:bodyPr>
            <a:normAutofit/>
          </a:bodyPr>
          <a:lstStyle/>
          <a:p>
            <a:r>
              <a:rPr lang="en-US" sz="1800" dirty="0"/>
              <a:t>“A food system includes all processes and infrastructure involved in feeding a population: growing, harvesting, processing, packaging, transporting, marketing, consumption, and disposal of food and food-related items</a:t>
            </a:r>
            <a:r>
              <a:rPr lang="en-US" sz="1800" dirty="0" smtClean="0"/>
              <a:t>.” - Wikipedia</a:t>
            </a:r>
            <a:endParaRPr lang="en-US" sz="1800" dirty="0"/>
          </a:p>
        </p:txBody>
      </p:sp>
      <p:pic>
        <p:nvPicPr>
          <p:cNvPr id="2050" name="Picture 2" descr="http://media-cache-ak0.pinimg.com/736x/fe/7e/db/fe7edb396de10245d3dd48e41f35397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09" y="2597727"/>
            <a:ext cx="701040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662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wrong with our food system?</a:t>
            </a:r>
            <a:endParaRPr lang="en-US" dirty="0"/>
          </a:p>
        </p:txBody>
      </p:sp>
      <p:sp>
        <p:nvSpPr>
          <p:cNvPr id="3" name="Content Placeholder 2"/>
          <p:cNvSpPr>
            <a:spLocks noGrp="1"/>
          </p:cNvSpPr>
          <p:nvPr>
            <p:ph idx="1"/>
          </p:nvPr>
        </p:nvSpPr>
        <p:spPr/>
        <p:txBody>
          <a:bodyPr>
            <a:normAutofit/>
          </a:bodyPr>
          <a:lstStyle/>
          <a:p>
            <a:r>
              <a:rPr lang="en-US" dirty="0" smtClean="0"/>
              <a:t>Over </a:t>
            </a:r>
            <a:r>
              <a:rPr lang="en-US" dirty="0"/>
              <a:t>30% of adults in the US are obese </a:t>
            </a:r>
            <a:r>
              <a:rPr lang="en-US" dirty="0" smtClean="0"/>
              <a:t>and </a:t>
            </a:r>
            <a:r>
              <a:rPr lang="en-US" dirty="0"/>
              <a:t>over 60% </a:t>
            </a:r>
            <a:r>
              <a:rPr lang="en-US" dirty="0" smtClean="0"/>
              <a:t>overweight</a:t>
            </a:r>
          </a:p>
          <a:p>
            <a:pPr lvl="1"/>
            <a:r>
              <a:rPr lang="en-US" dirty="0"/>
              <a:t>associated with negative health consequences, including increased morbidity, mortality, cardiovascular disease, hypertension, and </a:t>
            </a:r>
            <a:r>
              <a:rPr lang="en-US" dirty="0" smtClean="0"/>
              <a:t>cancer</a:t>
            </a:r>
          </a:p>
          <a:p>
            <a:pPr lvl="1"/>
            <a:r>
              <a:rPr lang="en-US" dirty="0"/>
              <a:t>levels of obesity and overweight are increasing for all ethnic groups and ages, </a:t>
            </a:r>
            <a:r>
              <a:rPr lang="en-US" dirty="0" smtClean="0"/>
              <a:t>in children and adults</a:t>
            </a:r>
          </a:p>
          <a:p>
            <a:pPr lvl="1"/>
            <a:r>
              <a:rPr lang="en-US" dirty="0"/>
              <a:t>i</a:t>
            </a:r>
            <a:r>
              <a:rPr lang="en-US" dirty="0" smtClean="0"/>
              <a:t>nternational concern</a:t>
            </a:r>
            <a:endParaRPr lang="en-US" dirty="0"/>
          </a:p>
        </p:txBody>
      </p:sp>
    </p:spTree>
    <p:extLst>
      <p:ext uri="{BB962C8B-B14F-4D97-AF65-F5344CB8AC3E}">
        <p14:creationId xmlns:p14="http://schemas.microsoft.com/office/powerpoint/2010/main" val="1076572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wrong with our food system?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Jamie Oliver</a:t>
            </a:r>
          </a:p>
          <a:p>
            <a:pPr lvl="1"/>
            <a:r>
              <a:rPr lang="en-US" dirty="0"/>
              <a:t>Celebrity chef, restaurateur, healthy </a:t>
            </a:r>
          </a:p>
          <a:p>
            <a:pPr marL="457200" lvl="1" indent="0">
              <a:buNone/>
            </a:pPr>
            <a:r>
              <a:rPr lang="en-US" dirty="0"/>
              <a:t>eating </a:t>
            </a:r>
            <a:r>
              <a:rPr lang="en-US" dirty="0" smtClean="0"/>
              <a:t>advocate</a:t>
            </a:r>
          </a:p>
          <a:p>
            <a:r>
              <a:rPr lang="en-US" dirty="0" smtClean="0">
                <a:hlinkClick r:id="rId3"/>
              </a:rPr>
              <a:t>video</a:t>
            </a:r>
            <a:r>
              <a:rPr lang="en-US" dirty="0" smtClean="0"/>
              <a:t> (food system)</a:t>
            </a:r>
          </a:p>
          <a:p>
            <a:r>
              <a:rPr lang="en-US" dirty="0" smtClean="0">
                <a:hlinkClick r:id="rId4"/>
              </a:rPr>
              <a:t>video</a:t>
            </a:r>
            <a:r>
              <a:rPr lang="en-US" dirty="0" smtClean="0"/>
              <a:t> (schools)</a:t>
            </a:r>
          </a:p>
          <a:p>
            <a:r>
              <a:rPr lang="en-US" dirty="0" smtClean="0"/>
              <a:t>Michael </a:t>
            </a:r>
            <a:r>
              <a:rPr lang="en-US" dirty="0" err="1" smtClean="0"/>
              <a:t>Pollan</a:t>
            </a:r>
            <a:endParaRPr lang="en-US" dirty="0" smtClean="0"/>
          </a:p>
          <a:p>
            <a:pPr lvl="1"/>
            <a:r>
              <a:rPr lang="en-US" dirty="0" smtClean="0"/>
              <a:t>Food author, journalist</a:t>
            </a:r>
          </a:p>
          <a:p>
            <a:pPr lvl="1"/>
            <a:r>
              <a:rPr lang="en-US" dirty="0" smtClean="0"/>
              <a:t>Omnivore’s Dilemma</a:t>
            </a:r>
          </a:p>
          <a:p>
            <a:r>
              <a:rPr lang="en-US" dirty="0" smtClean="0">
                <a:hlinkClick r:id="rId5"/>
              </a:rPr>
              <a:t>video </a:t>
            </a:r>
            <a:endParaRPr lang="en-US" dirty="0" smtClean="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371600"/>
            <a:ext cx="20955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michaelpollan.com/wordpress/wp-content/uploads/2013/04/Michael-Pollan-FranCollinPhoto-sm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1717" y="3823855"/>
            <a:ext cx="1890865" cy="282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920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2040" y="1695718"/>
            <a:ext cx="7010400" cy="3416320"/>
          </a:xfrm>
          <a:prstGeom prst="rect">
            <a:avLst/>
          </a:prstGeom>
          <a:noFill/>
        </p:spPr>
        <p:txBody>
          <a:bodyPr wrap="square" rtlCol="0">
            <a:spAutoFit/>
          </a:bodyPr>
          <a:lstStyle/>
          <a:p>
            <a:pPr algn="ctr"/>
            <a:r>
              <a:rPr lang="en-US" sz="7200" dirty="0" smtClean="0">
                <a:latin typeface="Arial Black" pitchFamily="34" charset="0"/>
              </a:rPr>
              <a:t>Discussion: What is your reaction?</a:t>
            </a:r>
            <a:endParaRPr lang="en-US" sz="7200" dirty="0">
              <a:latin typeface="Arial Black" pitchFamily="34" charset="0"/>
            </a:endParaRPr>
          </a:p>
        </p:txBody>
      </p:sp>
    </p:spTree>
    <p:extLst>
      <p:ext uri="{BB962C8B-B14F-4D97-AF65-F5344CB8AC3E}">
        <p14:creationId xmlns:p14="http://schemas.microsoft.com/office/powerpoint/2010/main" val="2892564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our food system broken?</a:t>
            </a:r>
            <a:endParaRPr lang="en-US" dirty="0"/>
          </a:p>
        </p:txBody>
      </p:sp>
      <p:sp>
        <p:nvSpPr>
          <p:cNvPr id="3" name="Content Placeholder 2"/>
          <p:cNvSpPr>
            <a:spLocks noGrp="1"/>
          </p:cNvSpPr>
          <p:nvPr>
            <p:ph idx="1"/>
          </p:nvPr>
        </p:nvSpPr>
        <p:spPr/>
        <p:txBody>
          <a:bodyPr>
            <a:normAutofit lnSpcReduction="10000"/>
          </a:bodyPr>
          <a:lstStyle/>
          <a:p>
            <a:r>
              <a:rPr lang="en-US" dirty="0" smtClean="0"/>
              <a:t>Problems in the food landscape</a:t>
            </a:r>
          </a:p>
          <a:p>
            <a:pPr lvl="1"/>
            <a:r>
              <a:rPr lang="en-US" dirty="0" smtClean="0"/>
              <a:t>Ex. supermarket</a:t>
            </a:r>
          </a:p>
          <a:p>
            <a:r>
              <a:rPr lang="en-US" dirty="0" smtClean="0"/>
              <a:t>Big business</a:t>
            </a:r>
          </a:p>
          <a:p>
            <a:pPr lvl="1"/>
            <a:r>
              <a:rPr lang="en-US" dirty="0" smtClean="0"/>
              <a:t>Fast food</a:t>
            </a:r>
          </a:p>
          <a:p>
            <a:r>
              <a:rPr lang="en-US" dirty="0" smtClean="0"/>
              <a:t>Government Policy</a:t>
            </a:r>
          </a:p>
          <a:p>
            <a:pPr lvl="1"/>
            <a:r>
              <a:rPr lang="en-US" dirty="0" smtClean="0"/>
              <a:t>Subsidies</a:t>
            </a:r>
          </a:p>
          <a:p>
            <a:r>
              <a:rPr lang="en-US" dirty="0" smtClean="0"/>
              <a:t>Cultural changes</a:t>
            </a:r>
          </a:p>
          <a:p>
            <a:pPr lvl="1"/>
            <a:r>
              <a:rPr lang="en-US" dirty="0" smtClean="0"/>
              <a:t>Globalizing world</a:t>
            </a:r>
          </a:p>
          <a:p>
            <a:pPr lvl="1"/>
            <a:r>
              <a:rPr lang="en-US" dirty="0" smtClean="0"/>
              <a:t>Culture of cooking</a:t>
            </a:r>
          </a:p>
          <a:p>
            <a:endParaRPr lang="en-US" dirty="0"/>
          </a:p>
        </p:txBody>
      </p:sp>
    </p:spTree>
    <p:extLst>
      <p:ext uri="{BB962C8B-B14F-4D97-AF65-F5344CB8AC3E}">
        <p14:creationId xmlns:p14="http://schemas.microsoft.com/office/powerpoint/2010/main" val="3126590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Problems in the food </a:t>
            </a:r>
            <a:r>
              <a:rPr lang="en-US" dirty="0" smtClean="0"/>
              <a:t>landscape</a:t>
            </a:r>
            <a:endParaRPr lang="en-US" dirty="0"/>
          </a:p>
        </p:txBody>
      </p:sp>
      <p:sp>
        <p:nvSpPr>
          <p:cNvPr id="3" name="Content Placeholder 2"/>
          <p:cNvSpPr>
            <a:spLocks noGrp="1"/>
          </p:cNvSpPr>
          <p:nvPr>
            <p:ph idx="1"/>
          </p:nvPr>
        </p:nvSpPr>
        <p:spPr/>
        <p:txBody>
          <a:bodyPr/>
          <a:lstStyle/>
          <a:p>
            <a:r>
              <a:rPr lang="en-US" dirty="0" smtClean="0"/>
              <a:t>Food deserts</a:t>
            </a:r>
          </a:p>
          <a:p>
            <a:pPr lvl="1"/>
            <a:r>
              <a:rPr lang="en-US" dirty="0" smtClean="0"/>
              <a:t>Mostly processed foods</a:t>
            </a:r>
          </a:p>
          <a:p>
            <a:pPr lvl="1"/>
            <a:r>
              <a:rPr lang="en-US" dirty="0" smtClean="0"/>
              <a:t>Few fruits and vegetables (of poor quality)</a:t>
            </a:r>
          </a:p>
          <a:p>
            <a:pPr lvl="1"/>
            <a:r>
              <a:rPr lang="en-US" dirty="0" smtClean="0"/>
              <a:t>High prices for fruits and vegetables</a:t>
            </a:r>
          </a:p>
          <a:p>
            <a:pPr lvl="1"/>
            <a:r>
              <a:rPr lang="en-US" dirty="0" smtClean="0"/>
              <a:t>Mostly in poor areas</a:t>
            </a:r>
          </a:p>
          <a:p>
            <a:pPr lvl="2"/>
            <a:r>
              <a:rPr lang="en-US" dirty="0" smtClean="0"/>
              <a:t>Vicious cycle</a:t>
            </a:r>
          </a:p>
          <a:p>
            <a:pPr lvl="1"/>
            <a:r>
              <a:rPr lang="en-US" dirty="0" smtClean="0"/>
              <a:t>Doubly bad: obesity prevalence inversely correlated with income</a:t>
            </a:r>
          </a:p>
        </p:txBody>
      </p:sp>
    </p:spTree>
    <p:extLst>
      <p:ext uri="{BB962C8B-B14F-4D97-AF65-F5344CB8AC3E}">
        <p14:creationId xmlns:p14="http://schemas.microsoft.com/office/powerpoint/2010/main" val="287759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8100"/>
            <a:ext cx="8610600" cy="679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55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933</Words>
  <Application>Microsoft Office PowerPoint</Application>
  <PresentationFormat>On-screen Show (4:3)</PresentationFormat>
  <Paragraphs>135</Paragraphs>
  <Slides>26</Slides>
  <Notes>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Rescuing the American Food System</vt:lpstr>
      <vt:lpstr>PowerPoint Presentation</vt:lpstr>
      <vt:lpstr>What is a food system?</vt:lpstr>
      <vt:lpstr>What is wrong with our food system?</vt:lpstr>
      <vt:lpstr>What is wrong with our food system?</vt:lpstr>
      <vt:lpstr>PowerPoint Presentation</vt:lpstr>
      <vt:lpstr>Why is our food system broken?</vt:lpstr>
      <vt:lpstr>Problems in the food landscape</vt:lpstr>
      <vt:lpstr>PowerPoint Presentation</vt:lpstr>
      <vt:lpstr>Big business</vt:lpstr>
      <vt:lpstr>PowerPoint Presentation</vt:lpstr>
      <vt:lpstr>Government Policy</vt:lpstr>
      <vt:lpstr>PowerPoint Presentation</vt:lpstr>
      <vt:lpstr>PowerPoint Presentation</vt:lpstr>
      <vt:lpstr>Cultural changes</vt:lpstr>
      <vt:lpstr>What can we do?</vt:lpstr>
      <vt:lpstr>What can we do?</vt:lpstr>
      <vt:lpstr>PowerPoint Presentation</vt:lpstr>
      <vt:lpstr>PowerPoint Presentation</vt:lpstr>
      <vt:lpstr>PowerPoint Presentation</vt:lpstr>
      <vt:lpstr>PowerPoint Presentation</vt:lpstr>
      <vt:lpstr>PowerPoint Presentation</vt:lpstr>
      <vt:lpstr>In Summary </vt:lpstr>
      <vt:lpstr>PowerPoint Presentation</vt:lpstr>
      <vt:lpstr>Suggested Further Reading and Information</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Jason Young</cp:lastModifiedBy>
  <cp:revision>23</cp:revision>
  <dcterms:created xsi:type="dcterms:W3CDTF">2006-08-16T00:00:00Z</dcterms:created>
  <dcterms:modified xsi:type="dcterms:W3CDTF">2014-09-06T19:42:22Z</dcterms:modified>
</cp:coreProperties>
</file>